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512064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61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2970" y="204"/>
      </p:cViewPr>
      <p:guideLst>
        <p:guide orient="horz" pos="1612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8380311"/>
            <a:ext cx="43525440" cy="1782741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6895217"/>
            <a:ext cx="38404800" cy="12363023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4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726267"/>
            <a:ext cx="11041380" cy="4339505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726267"/>
            <a:ext cx="32484060" cy="4339505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2766055"/>
            <a:ext cx="44165520" cy="21300436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34268002"/>
            <a:ext cx="44165520" cy="11201396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5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3631334"/>
            <a:ext cx="21762720" cy="324899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3631334"/>
            <a:ext cx="21762720" cy="324899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726278"/>
            <a:ext cx="44165520" cy="989753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12552684"/>
            <a:ext cx="21662704" cy="6151876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8704560"/>
            <a:ext cx="21662704" cy="275115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12552684"/>
            <a:ext cx="21769390" cy="6151876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8704560"/>
            <a:ext cx="21769390" cy="2751159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9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4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3413760"/>
            <a:ext cx="16515397" cy="1194816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7372785"/>
            <a:ext cx="25923240" cy="363897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5361920"/>
            <a:ext cx="16515397" cy="28459857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3413760"/>
            <a:ext cx="16515397" cy="1194816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7372785"/>
            <a:ext cx="25923240" cy="363897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5361920"/>
            <a:ext cx="16515397" cy="28459857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726278"/>
            <a:ext cx="4416552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3631334"/>
            <a:ext cx="4416552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47460758"/>
            <a:ext cx="115214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7C35-BD45-4009-8414-B331CA31B834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47460758"/>
            <a:ext cx="172821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47460758"/>
            <a:ext cx="115214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6D91-BD74-46A6-B6EF-84F494F3B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3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60880" y="5334000"/>
            <a:ext cx="8808720" cy="5486400"/>
          </a:xfrm>
        </p:spPr>
        <p:txBody>
          <a:bodyPr anchor="t">
            <a:normAutofit fontScale="90000"/>
          </a:bodyPr>
          <a:lstStyle/>
          <a:p>
            <a:r>
              <a:rPr lang="tr-TR" sz="6000" b="1" dirty="0"/>
              <a:t>ÖZET</a:t>
            </a:r>
            <a:br>
              <a:rPr lang="tr-TR" sz="4800" dirty="0"/>
            </a:br>
            <a:br>
              <a:rPr lang="tr-TR" sz="4800" dirty="0"/>
            </a:br>
            <a:r>
              <a:rPr lang="tr-TR" sz="6700" dirty="0"/>
              <a:t>Kişi sayımı yapıp aynı zamanda yaş ve cinsiyet tahmini yapan </a:t>
            </a:r>
            <a:r>
              <a:rPr lang="tr-TR" sz="6700" dirty="0" err="1"/>
              <a:t>IoT</a:t>
            </a:r>
            <a:r>
              <a:rPr lang="tr-TR" sz="6700" dirty="0"/>
              <a:t> cihazı. </a:t>
            </a: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13611052" y="749617"/>
            <a:ext cx="214714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rgbClr val="222222"/>
                </a:solidFill>
                <a:latin typeface="Calibri" panose="020F0502020204030204" pitchFamily="34" charset="0"/>
              </a:rPr>
              <a:t>Gerçek Zamanlı Ziyaretçi Analizi</a:t>
            </a:r>
            <a:endParaRPr lang="tr-TR" sz="13800" dirty="0"/>
          </a:p>
          <a:p>
            <a:pPr algn="ctr"/>
            <a:r>
              <a:rPr lang="tr-TR" sz="7200" dirty="0"/>
              <a:t>Onur Tosun</a:t>
            </a:r>
          </a:p>
          <a:p>
            <a:pPr algn="ctr"/>
            <a:r>
              <a:rPr lang="tr-TR" sz="7200" dirty="0"/>
              <a:t>Alper Yasin Ak</a:t>
            </a:r>
          </a:p>
          <a:p>
            <a:pPr algn="ctr"/>
            <a:r>
              <a:rPr lang="tr-TR" sz="7200" dirty="0"/>
              <a:t>Mehmet Barış Ünver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930400" y="5181600"/>
            <a:ext cx="8890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1991360" y="12039600"/>
            <a:ext cx="8808720" cy="7697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b="1" dirty="0"/>
              <a:t>GİRİŞ</a:t>
            </a:r>
          </a:p>
          <a:p>
            <a:pPr algn="l"/>
            <a:br>
              <a:rPr lang="tr-TR" sz="6000" dirty="0"/>
            </a:br>
            <a:r>
              <a:rPr lang="tr-TR" sz="6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işletmelere personelini saatlik ziyaretçi trafiğine göre verimli bir şekilde tahsis etmek, gelir, kâr, sağlık ve verimlilik açısından değer yaratacaktır. </a:t>
            </a:r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br>
              <a:rPr lang="tr-TR" sz="6000" dirty="0"/>
            </a:br>
            <a:endParaRPr lang="en-US" sz="6000" dirty="0"/>
          </a:p>
        </p:txBody>
      </p:sp>
      <p:sp>
        <p:nvSpPr>
          <p:cNvPr id="7" name="Dikdörtgen 6"/>
          <p:cNvSpPr/>
          <p:nvPr/>
        </p:nvSpPr>
        <p:spPr>
          <a:xfrm>
            <a:off x="1960880" y="11887200"/>
            <a:ext cx="8890000" cy="82804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2143760" y="22656800"/>
            <a:ext cx="8808720" cy="1742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dirty="0"/>
              <a:t>.</a:t>
            </a:r>
            <a:r>
              <a:rPr lang="tr-TR" sz="18500" b="1" dirty="0"/>
              <a:t> YÖNTEM</a:t>
            </a:r>
          </a:p>
          <a:p>
            <a:pPr algn="l"/>
            <a:br>
              <a:rPr lang="tr-TR" sz="18500" dirty="0"/>
            </a:br>
            <a:r>
              <a:rPr lang="tr-TR" sz="18500" dirty="0"/>
              <a:t>+uygun veri seti toplanıp fotoğraflar veya videolar etiketlenir.</a:t>
            </a:r>
          </a:p>
          <a:p>
            <a:pPr algn="l"/>
            <a:endParaRPr lang="tr-TR" sz="18500" dirty="0"/>
          </a:p>
          <a:p>
            <a:pPr algn="l"/>
            <a:r>
              <a:rPr lang="tr-TR" sz="18500" dirty="0"/>
              <a:t>+Etiketlenen fotoğraflar .</a:t>
            </a:r>
            <a:r>
              <a:rPr lang="tr-TR" sz="18500" dirty="0" err="1"/>
              <a:t>text</a:t>
            </a:r>
            <a:r>
              <a:rPr lang="tr-TR" sz="18500" dirty="0"/>
              <a:t> dosyaları ile birlikte eğitim işlemi yapılır. Eğitim işlemi başlamadan uygun konfigürasyonlar yapılır.</a:t>
            </a:r>
          </a:p>
          <a:p>
            <a:pPr algn="l"/>
            <a:endParaRPr lang="tr-TR" sz="18500" dirty="0"/>
          </a:p>
          <a:p>
            <a:pPr algn="l"/>
            <a:r>
              <a:rPr lang="tr-TR" sz="18500" dirty="0"/>
              <a:t>+Eğitim sonrasında eğitilmiş bir model  oluşur.</a:t>
            </a:r>
          </a:p>
          <a:p>
            <a:pPr algn="l"/>
            <a:endParaRPr lang="tr-TR" sz="18500" dirty="0"/>
          </a:p>
          <a:p>
            <a:pPr algn="l"/>
            <a:r>
              <a:rPr lang="tr-TR" sz="18500" dirty="0"/>
              <a:t>+Modeli kullanarak eğitimdeki veri setinden ayrı fotoğraflar kullanarak modelin doğruluğu ve hızı test  edilir</a:t>
            </a:r>
          </a:p>
          <a:p>
            <a:pPr algn="l"/>
            <a:endParaRPr lang="tr-TR" sz="4800" dirty="0"/>
          </a:p>
          <a:p>
            <a:pPr algn="l"/>
            <a:r>
              <a:rPr lang="tr-TR" sz="4800" dirty="0"/>
              <a:t>+</a:t>
            </a:r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0" name="Dikdörtgen 9"/>
          <p:cNvSpPr/>
          <p:nvPr/>
        </p:nvSpPr>
        <p:spPr>
          <a:xfrm>
            <a:off x="2113280" y="22504400"/>
            <a:ext cx="8890000" cy="175768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14254480" y="6197601"/>
            <a:ext cx="20797520" cy="462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9800" dirty="0"/>
              <a:t>Büyük veya küçük işletmelerin ziyaretçileri hakkında somut veriler olmayışından ötürü çalışma saatleri, eleman sayısı gibi konularda verimli adımlar atmasının önündeki engeli  yapay  zeka yardımı ile aşmak hedeflenmiştir</a:t>
            </a:r>
          </a:p>
          <a:p>
            <a:endParaRPr lang="tr-TR" sz="4800" dirty="0"/>
          </a:p>
          <a:p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2" name="Dikdörtgen 11"/>
          <p:cNvSpPr/>
          <p:nvPr/>
        </p:nvSpPr>
        <p:spPr>
          <a:xfrm>
            <a:off x="14224000" y="5181600"/>
            <a:ext cx="20828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nvan 1"/>
          <p:cNvSpPr txBox="1">
            <a:spLocks/>
          </p:cNvSpPr>
          <p:nvPr/>
        </p:nvSpPr>
        <p:spPr>
          <a:xfrm>
            <a:off x="14254480" y="12039600"/>
            <a:ext cx="20797520" cy="2460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000" dirty="0"/>
              <a:t>Görseller test için internetten rastgele alınan bir videodan ekran  görüntüsü alınmıştır</a:t>
            </a:r>
            <a:r>
              <a:rPr lang="tr-TR" sz="4800" dirty="0"/>
              <a:t>.</a:t>
            </a:r>
            <a:endParaRPr lang="en-US" sz="4800" dirty="0"/>
          </a:p>
        </p:txBody>
      </p:sp>
      <p:sp>
        <p:nvSpPr>
          <p:cNvPr id="14" name="Dikdörtgen 13"/>
          <p:cNvSpPr/>
          <p:nvPr/>
        </p:nvSpPr>
        <p:spPr>
          <a:xfrm>
            <a:off x="14224000" y="11887200"/>
            <a:ext cx="20828000" cy="28194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nvan 1"/>
          <p:cNvSpPr txBox="1">
            <a:spLocks/>
          </p:cNvSpPr>
          <p:nvPr/>
        </p:nvSpPr>
        <p:spPr>
          <a:xfrm>
            <a:off x="38587680" y="5181600"/>
            <a:ext cx="8808720" cy="70430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0900" b="1" dirty="0"/>
              <a:t>SONUÇ ve TARTIŞMA</a:t>
            </a:r>
          </a:p>
          <a:p>
            <a:pPr algn="l"/>
            <a:br>
              <a:rPr lang="tr-TR" sz="10900" dirty="0"/>
            </a:br>
            <a:r>
              <a:rPr lang="tr-TR" sz="10900" dirty="0"/>
              <a:t>Yazılımımız kişileri tespit edip, kişilerin yüzlerinden yaş  ve cinsiyet tahminini başarılı bir şekilde  yapmaktadır.</a:t>
            </a:r>
            <a:br>
              <a:rPr lang="tr-TR" sz="80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16" name="Dikdörtgen 15"/>
          <p:cNvSpPr/>
          <p:nvPr/>
        </p:nvSpPr>
        <p:spPr>
          <a:xfrm>
            <a:off x="38557200" y="5029200"/>
            <a:ext cx="8890000" cy="56896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nvan 1"/>
          <p:cNvSpPr txBox="1">
            <a:spLocks/>
          </p:cNvSpPr>
          <p:nvPr/>
        </p:nvSpPr>
        <p:spPr>
          <a:xfrm>
            <a:off x="38770560" y="15189200"/>
            <a:ext cx="8808720" cy="9245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6500" b="1" dirty="0"/>
              <a:t>ÖNERİLER</a:t>
            </a:r>
          </a:p>
          <a:p>
            <a:pPr algn="l"/>
            <a:br>
              <a:rPr lang="tr-TR" sz="5400" dirty="0"/>
            </a:br>
            <a:r>
              <a:rPr lang="tr-TR" sz="7700" dirty="0"/>
              <a:t>Projemizde maske tespiti için ayrı bir model bulunmadığı için </a:t>
            </a:r>
            <a:r>
              <a:rPr lang="tr-TR" sz="7700" dirty="0" err="1"/>
              <a:t>pandemide</a:t>
            </a:r>
            <a:r>
              <a:rPr lang="tr-TR" sz="7700" dirty="0"/>
              <a:t> kişilerin  maske var yok  bilgisine ulaşamıyoruz. Maske takmanın  zorunda olduğu günlerde işletmeler için fayda sağlayacak bir eklenti olabilirdi.</a:t>
            </a:r>
            <a:br>
              <a:rPr lang="tr-TR" sz="5400" dirty="0"/>
            </a:br>
            <a:br>
              <a:rPr lang="tr-TR" sz="5400" dirty="0"/>
            </a:br>
            <a:endParaRPr lang="en-US" sz="5400" dirty="0"/>
          </a:p>
        </p:txBody>
      </p:sp>
      <p:sp>
        <p:nvSpPr>
          <p:cNvPr id="18" name="Dikdörtgen 17"/>
          <p:cNvSpPr/>
          <p:nvPr/>
        </p:nvSpPr>
        <p:spPr>
          <a:xfrm>
            <a:off x="38740080" y="15036800"/>
            <a:ext cx="8890000" cy="7620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nvan 1"/>
          <p:cNvSpPr txBox="1">
            <a:spLocks/>
          </p:cNvSpPr>
          <p:nvPr/>
        </p:nvSpPr>
        <p:spPr>
          <a:xfrm>
            <a:off x="38821360" y="24434799"/>
            <a:ext cx="8808720" cy="210239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5120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1" dirty="0"/>
              <a:t>KAYNAKLAR</a:t>
            </a:r>
          </a:p>
          <a:p>
            <a:pPr algn="l"/>
            <a:br>
              <a:rPr lang="tr-TR" sz="6600" dirty="0"/>
            </a:br>
            <a:r>
              <a:rPr lang="tr-TR" sz="6600" dirty="0"/>
              <a:t>Kullanılan kütüphane, </a:t>
            </a:r>
            <a:r>
              <a:rPr lang="tr-TR" sz="6600" dirty="0" err="1"/>
              <a:t>frameworkler</a:t>
            </a:r>
            <a:r>
              <a:rPr lang="tr-TR" sz="6600" dirty="0"/>
              <a:t>.</a:t>
            </a:r>
          </a:p>
          <a:p>
            <a:pPr algn="l"/>
            <a:endParaRPr lang="tr-TR" sz="6600" dirty="0"/>
          </a:p>
          <a:p>
            <a:pPr algn="l"/>
            <a:r>
              <a:rPr lang="tr-TR" sz="6600" dirty="0"/>
              <a:t>+</a:t>
            </a:r>
            <a:r>
              <a:rPr lang="tr-TR" sz="6600" dirty="0" err="1"/>
              <a:t>Tensorflow</a:t>
            </a:r>
            <a:endParaRPr lang="tr-TR" sz="6600" dirty="0"/>
          </a:p>
          <a:p>
            <a:pPr algn="l"/>
            <a:r>
              <a:rPr lang="tr-TR" sz="6600" dirty="0"/>
              <a:t>+</a:t>
            </a:r>
            <a:r>
              <a:rPr lang="tr-TR" sz="6600" dirty="0" err="1"/>
              <a:t>OpenCV</a:t>
            </a:r>
            <a:endParaRPr lang="tr-TR" sz="6600" dirty="0"/>
          </a:p>
          <a:p>
            <a:pPr algn="l"/>
            <a:r>
              <a:rPr lang="tr-TR" sz="6600" dirty="0"/>
              <a:t>+YOLO</a:t>
            </a:r>
          </a:p>
          <a:p>
            <a:pPr algn="l"/>
            <a:r>
              <a:rPr lang="tr-TR" sz="6600" dirty="0"/>
              <a:t>+</a:t>
            </a:r>
            <a:r>
              <a:rPr lang="tr-TR" sz="6600" dirty="0" err="1"/>
              <a:t>Darket</a:t>
            </a:r>
            <a:endParaRPr lang="tr-TR" sz="6600" dirty="0"/>
          </a:p>
          <a:p>
            <a:pPr algn="l"/>
            <a:r>
              <a:rPr lang="tr-TR" sz="6600" dirty="0"/>
              <a:t>+</a:t>
            </a:r>
            <a:r>
              <a:rPr lang="tr-TR" sz="6600" dirty="0" err="1"/>
              <a:t>Keras</a:t>
            </a:r>
            <a:endParaRPr lang="tr-TR" sz="6600" dirty="0"/>
          </a:p>
          <a:p>
            <a:pPr algn="l"/>
            <a:r>
              <a:rPr lang="tr-TR" sz="6600" dirty="0"/>
              <a:t>+CUDA</a:t>
            </a:r>
          </a:p>
          <a:p>
            <a:pPr algn="l"/>
            <a:r>
              <a:rPr lang="tr-TR" sz="6600" dirty="0"/>
              <a:t>+CVAT</a:t>
            </a:r>
          </a:p>
          <a:p>
            <a:pPr algn="l"/>
            <a:endParaRPr lang="tr-TR" sz="6600" dirty="0"/>
          </a:p>
          <a:p>
            <a:pPr algn="l"/>
            <a:r>
              <a:rPr lang="tr-TR" sz="6600" dirty="0"/>
              <a:t>V-</a:t>
            </a:r>
            <a:r>
              <a:rPr lang="tr-TR" sz="6600" dirty="0" err="1"/>
              <a:t>Count</a:t>
            </a:r>
            <a:r>
              <a:rPr lang="tr-TR" sz="6600" dirty="0"/>
              <a:t> projesi hali  hazırda bizim projemizle benzeşen ve piyasa olan </a:t>
            </a:r>
            <a:r>
              <a:rPr lang="tr-TR" sz="6600" dirty="0" err="1"/>
              <a:t>ürünleşmiş</a:t>
            </a:r>
            <a:r>
              <a:rPr lang="tr-TR" sz="6600" dirty="0"/>
              <a:t> bir yazılımdır</a:t>
            </a:r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endParaRPr lang="tr-TR" sz="4800" dirty="0"/>
          </a:p>
          <a:p>
            <a:pPr algn="l"/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br>
              <a:rPr lang="tr-TR" sz="4800" dirty="0"/>
            </a:br>
            <a:endParaRPr lang="en-US" sz="4800" dirty="0"/>
          </a:p>
        </p:txBody>
      </p:sp>
      <p:sp>
        <p:nvSpPr>
          <p:cNvPr id="20" name="Dikdörtgen 19"/>
          <p:cNvSpPr/>
          <p:nvPr/>
        </p:nvSpPr>
        <p:spPr>
          <a:xfrm>
            <a:off x="38740080" y="24434800"/>
            <a:ext cx="8890000" cy="1549400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s://maltepe.edu.tr/Content/Media/Seo/06062018074424959-Sag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80" y="445602"/>
            <a:ext cx="10165806" cy="25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Metin kutusu 21"/>
          <p:cNvSpPr txBox="1"/>
          <p:nvPr/>
        </p:nvSpPr>
        <p:spPr>
          <a:xfrm>
            <a:off x="37595350" y="968783"/>
            <a:ext cx="1115914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8000" b="1" dirty="0">
                <a:solidFill>
                  <a:srgbClr val="7030A0"/>
                </a:solidFill>
              </a:rPr>
              <a:t>Yazılım Mühendisliği</a:t>
            </a:r>
          </a:p>
          <a:p>
            <a:pPr algn="ctr"/>
            <a:r>
              <a:rPr lang="tr-TR" sz="8000" b="1" dirty="0">
                <a:solidFill>
                  <a:srgbClr val="7030A0"/>
                </a:solidFill>
              </a:rPr>
              <a:t>2020-2021 Bitirme Projesi</a:t>
            </a:r>
            <a:endParaRPr lang="en-US" sz="8000" b="1" dirty="0">
              <a:solidFill>
                <a:srgbClr val="7030A0"/>
              </a:solidFill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90C04811-E73C-44D7-BBF3-24ABF6C8D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000" y="14797314"/>
            <a:ext cx="20797520" cy="9245600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3E575F44-6A33-4906-9548-B6ABC7CF0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4480" y="24042914"/>
            <a:ext cx="20767040" cy="8679544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DA49A007-C513-42E1-8A6B-D4CE6C2EFD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1206" y="32722458"/>
            <a:ext cx="20870314" cy="1026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4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267</Words>
  <Application>Microsoft Office PowerPoint</Application>
  <PresentationFormat>Özel</PresentationFormat>
  <Paragraphs>65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ÖZET  Kişi sayımı yapıp aynı zamanda yaş ve cinsiyet tahmini yapan IoT cihazı.     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Oruç Raif Önvural</dc:creator>
  <cp:lastModifiedBy>ONUR TOSUN</cp:lastModifiedBy>
  <cp:revision>17</cp:revision>
  <dcterms:created xsi:type="dcterms:W3CDTF">2021-04-16T10:58:52Z</dcterms:created>
  <dcterms:modified xsi:type="dcterms:W3CDTF">2021-06-04T09:47:52Z</dcterms:modified>
</cp:coreProperties>
</file>